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63" r:id="rId2"/>
  </p:sldMasterIdLst>
  <p:notesMasterIdLst>
    <p:notesMasterId r:id="rId13"/>
  </p:notesMasterIdLst>
  <p:sldIdLst>
    <p:sldId id="256" r:id="rId3"/>
    <p:sldId id="277" r:id="rId4"/>
    <p:sldId id="258" r:id="rId5"/>
    <p:sldId id="278" r:id="rId6"/>
    <p:sldId id="259" r:id="rId7"/>
    <p:sldId id="279" r:id="rId8"/>
    <p:sldId id="281" r:id="rId9"/>
    <p:sldId id="282" r:id="rId10"/>
    <p:sldId id="283" r:id="rId11"/>
    <p:sldId id="276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767" autoAdjust="0"/>
  </p:normalViewPr>
  <p:slideViewPr>
    <p:cSldViewPr>
      <p:cViewPr varScale="1">
        <p:scale>
          <a:sx n="102" d="100"/>
          <a:sy n="102" d="100"/>
        </p:scale>
        <p:origin x="-10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D80CBA-6266-498D-97BF-AC75F3A6055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714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0CBA-6266-498D-97BF-AC75F3A6055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80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Beide </a:t>
            </a:r>
            <a:r>
              <a:rPr lang="de-DE" dirty="0" err="1" smtClean="0"/>
              <a:t>ausserlandw</a:t>
            </a:r>
            <a:r>
              <a:rPr lang="de-DE" dirty="0" smtClean="0"/>
              <a:t>. Berufe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0CBA-6266-498D-97BF-AC75F3A6055B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de-DE" sz="2400">
                <a:latin typeface="Times New Roman" pitchFamily="18" charset="0"/>
              </a:endParaRPr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de-DE" sz="2400">
                <a:latin typeface="Times New Roman" pitchFamily="18" charset="0"/>
              </a:endParaRP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2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quarter" idx="2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/>
            </a:lvl1pPr>
          </a:lstStyle>
          <a:p>
            <a:fld id="{F0D01B58-9B1B-47AF-84D8-27EE0E427CF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25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C4F71-B22F-4A9E-A274-182B3773388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A009-B149-4BB2-A7A5-ECE7DD7D92A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8DFD-0ECD-42C3-8D0A-62019FA976C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588125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532765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C4B00-40DE-4CAC-8D0D-188F077E873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D54C7-2A66-49A1-AD22-C7FFEF1DAD7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10585-0D2C-4650-A769-A7EC4F60B61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93F1C-CCF0-442A-8FBD-CA491410CD3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181BB-D0D7-4A42-B107-71C894FB958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0D55D-C3AD-4164-8E24-A18EB456EBF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64EAF-DA08-463A-B8C7-33106F0C0B5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150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15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de-DE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15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151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72225" y="6237288"/>
            <a:ext cx="21304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2650" y="6237288"/>
            <a:ext cx="5345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6715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11967F31-0FFE-40FF-B5A0-E83C62F853C1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5327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471863" y="604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ppel.or.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 smtClean="0"/>
              <a:t>41. Viehwirtschaftliche Fachtagung</a:t>
            </a:r>
            <a:br>
              <a:rPr lang="de-DE" sz="2400" dirty="0" smtClean="0"/>
            </a:br>
            <a:r>
              <a:rPr lang="de-DE" sz="2400" dirty="0" smtClean="0"/>
              <a:t>LFZ Raumberg-</a:t>
            </a:r>
            <a:r>
              <a:rPr lang="de-DE" sz="2400" dirty="0" err="1" smtClean="0"/>
              <a:t>Gumpenstein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09. und 10 April 2014</a:t>
            </a:r>
            <a:endParaRPr lang="de-DE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708275"/>
            <a:ext cx="4500562" cy="2016125"/>
          </a:xfrm>
        </p:spPr>
        <p:txBody>
          <a:bodyPr/>
          <a:lstStyle/>
          <a:p>
            <a:endParaRPr lang="de-DE" dirty="0"/>
          </a:p>
          <a:p>
            <a:r>
              <a:rPr lang="de-AT" sz="2000" dirty="0" smtClean="0"/>
              <a:t>Die Milchproduktion auf meinem Betrieb unter dem Aspekt der geänderten Rahmenbedingungen</a:t>
            </a:r>
          </a:p>
          <a:p>
            <a:r>
              <a:rPr lang="de-DE" sz="1600" dirty="0" smtClean="0"/>
              <a:t>Gerhard Kappel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AutoShap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Danke für die Aufmerksamkeit!</a:t>
            </a:r>
            <a:endParaRPr lang="de-DE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Gerhard Kappel</a:t>
            </a:r>
            <a:endParaRPr lang="de-DE" dirty="0"/>
          </a:p>
        </p:txBody>
      </p:sp>
      <p:pic>
        <p:nvPicPr>
          <p:cNvPr id="2" name="Picture 2" descr="C:\Users\Kappel\AppData\Local\Microsoft\Windows\Temporary Internet Files\Content.Outlook\4LN3MPCS\Jürgen mit Kal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1" y="3056880"/>
            <a:ext cx="2461660" cy="36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homepage\img\schrift_gruen-wei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90" y="655560"/>
            <a:ext cx="4608512" cy="3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Betrie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552" y="1700808"/>
            <a:ext cx="8064500" cy="4602163"/>
          </a:xfrm>
          <a:noFill/>
          <a:ln/>
        </p:spPr>
      </p:pic>
      <p:pic>
        <p:nvPicPr>
          <p:cNvPr id="5124" name="Picture 4" descr="D:\homepage\img\schrift_schraz-gru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87" y="1024482"/>
            <a:ext cx="4888385" cy="2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homepage\img\logo_link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745138" cy="10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homepage\img\logo_rech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02" y="260648"/>
            <a:ext cx="1711246" cy="10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Milchproduktion unter geänderten                www.kappel.or.at Rahmenbedingungen</a:t>
            </a:r>
            <a:endParaRPr lang="de-DE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Milchproduktion unter geänderten                </a:t>
            </a:r>
            <a:r>
              <a:rPr lang="de-AT" dirty="0" smtClean="0">
                <a:hlinkClick r:id="rId3"/>
              </a:rPr>
              <a:t>www.kappel.or.at</a:t>
            </a:r>
            <a:r>
              <a:rPr lang="de-AT" dirty="0" smtClean="0"/>
              <a:t> Rahmenbedingungen</a:t>
            </a:r>
            <a:endParaRPr lang="de-DE" dirty="0"/>
          </a:p>
        </p:txBody>
      </p:sp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Familie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653136"/>
            <a:ext cx="7693025" cy="1433339"/>
          </a:xfrm>
        </p:spPr>
        <p:txBody>
          <a:bodyPr/>
          <a:lstStyle/>
          <a:p>
            <a:r>
              <a:rPr lang="de-DE" sz="2400" dirty="0" smtClean="0"/>
              <a:t>Bettina, Gerhard (1964, 1963)	</a:t>
            </a:r>
          </a:p>
          <a:p>
            <a:r>
              <a:rPr lang="de-DE" sz="2400" dirty="0" smtClean="0"/>
              <a:t>Margarete, Johann  </a:t>
            </a:r>
            <a:r>
              <a:rPr lang="de-DE" sz="2400" dirty="0"/>
              <a:t>(</a:t>
            </a:r>
            <a:r>
              <a:rPr lang="de-DE" sz="2400" dirty="0" smtClean="0"/>
              <a:t>1939, 1938)</a:t>
            </a:r>
            <a:endParaRPr lang="de-DE" sz="2400" dirty="0"/>
          </a:p>
          <a:p>
            <a:r>
              <a:rPr lang="de-DE" sz="2400" dirty="0" smtClean="0"/>
              <a:t>Jürgen, Manuela </a:t>
            </a:r>
            <a:r>
              <a:rPr lang="de-DE" sz="2400" dirty="0"/>
              <a:t>(</a:t>
            </a:r>
            <a:r>
              <a:rPr lang="de-DE" sz="2400" dirty="0" smtClean="0"/>
              <a:t>1987, 1988)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09.04.2014</a:t>
            </a:r>
            <a:endParaRPr lang="de-DE" dirty="0"/>
          </a:p>
        </p:txBody>
      </p:sp>
      <p:pic>
        <p:nvPicPr>
          <p:cNvPr id="4098" name="Picture 2" descr="D:\Fotos\Gruppenfoto\Gruppenfoto_Fam. Kapp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5665134" cy="42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Betriebsentwicklung</a:t>
            </a:r>
            <a:br>
              <a:rPr lang="de-DE" dirty="0" smtClean="0"/>
            </a:br>
            <a:r>
              <a:rPr lang="de-DE" sz="1800" dirty="0" smtClean="0"/>
              <a:t>Um zu  wissen wohin man will, muss man wissen woher man kommt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3731096"/>
          </a:xfrm>
        </p:spPr>
        <p:txBody>
          <a:bodyPr/>
          <a:lstStyle/>
          <a:p>
            <a:r>
              <a:rPr lang="de-DE" sz="1900" dirty="0" smtClean="0"/>
              <a:t>1931 Kauf des Hauses und Bau einer Schmiede</a:t>
            </a:r>
          </a:p>
          <a:p>
            <a:r>
              <a:rPr lang="de-DE" sz="1900" dirty="0" smtClean="0"/>
              <a:t>1935 Bau des </a:t>
            </a:r>
            <a:r>
              <a:rPr lang="de-DE" sz="1900" dirty="0" err="1" smtClean="0"/>
              <a:t>landw</a:t>
            </a:r>
            <a:r>
              <a:rPr lang="de-DE" sz="1900" dirty="0" smtClean="0"/>
              <a:t>. Gebäudes (4 Rinder)</a:t>
            </a:r>
          </a:p>
          <a:p>
            <a:r>
              <a:rPr lang="de-DE" sz="1900" dirty="0" smtClean="0"/>
              <a:t>1964 Kauf eines Gesamtbetriebes (8 ha)</a:t>
            </a:r>
          </a:p>
          <a:p>
            <a:r>
              <a:rPr lang="de-DE" sz="1900" dirty="0" smtClean="0"/>
              <a:t>1968 Neubau Stall 18 Rinder</a:t>
            </a:r>
          </a:p>
          <a:p>
            <a:r>
              <a:rPr lang="de-DE" sz="1900" dirty="0" smtClean="0"/>
              <a:t>1978 Milchquote 13.000 kg</a:t>
            </a:r>
          </a:p>
          <a:p>
            <a:r>
              <a:rPr lang="de-DE" sz="1900" dirty="0" smtClean="0"/>
              <a:t>1993 Milchviehstall 38 Kühe</a:t>
            </a:r>
          </a:p>
          <a:p>
            <a:r>
              <a:rPr lang="de-DE" sz="1900" dirty="0" smtClean="0"/>
              <a:t>1995 EU Beitritt, Quote 96.000 kg</a:t>
            </a:r>
          </a:p>
          <a:p>
            <a:r>
              <a:rPr lang="de-DE" sz="1900" dirty="0" smtClean="0"/>
              <a:t>2012 Rinderstall 120 Kühe </a:t>
            </a:r>
          </a:p>
          <a:p>
            <a:r>
              <a:rPr lang="de-DE" sz="1900" dirty="0" smtClean="0"/>
              <a:t>2013 Milchquote 545.000 kg</a:t>
            </a:r>
          </a:p>
          <a:p>
            <a:endParaRPr lang="de-DE" sz="12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Milchproduktion unter geänderten                www.kappel.or.at Rahmenbedingungen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635" t="15698" r="38647" b="38372"/>
          <a:stretch>
            <a:fillRect/>
          </a:stretch>
        </p:blipFill>
        <p:spPr bwMode="auto">
          <a:xfrm>
            <a:off x="5508104" y="3501008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09.04.2014</a:t>
            </a:r>
            <a:endParaRPr lang="de-DE"/>
          </a:p>
        </p:txBody>
      </p:sp>
      <p:pic>
        <p:nvPicPr>
          <p:cNvPr id="1026" name="Picture 2" descr="K:\Neue Bilder\HAu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501008"/>
            <a:ext cx="316835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240360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36" y="3501008"/>
            <a:ext cx="33482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Milchproduktion unter geänderten                www.kappel.or.at Rahmenbedingungen</a:t>
            </a:r>
            <a:endParaRPr lang="de-DE" dirty="0"/>
          </a:p>
        </p:txBody>
      </p:sp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Betrieb</a:t>
            </a:r>
            <a:endParaRPr lang="de-DE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smtClean="0"/>
              <a:t>58 </a:t>
            </a:r>
            <a:r>
              <a:rPr lang="de-DE" sz="2400" dirty="0"/>
              <a:t>ha </a:t>
            </a:r>
            <a:r>
              <a:rPr lang="de-DE" sz="2400" dirty="0" err="1"/>
              <a:t>Landw</a:t>
            </a:r>
            <a:r>
              <a:rPr lang="de-DE" sz="2400" dirty="0"/>
              <a:t>. Nutzfläche </a:t>
            </a:r>
            <a:r>
              <a:rPr lang="de-DE" sz="2000" dirty="0"/>
              <a:t>(27 ha Pacht)</a:t>
            </a:r>
            <a:r>
              <a:rPr lang="de-DE" sz="2400" dirty="0"/>
              <a:t>                                                     </a:t>
            </a:r>
            <a:r>
              <a:rPr lang="de-DE" sz="2400" dirty="0" smtClean="0"/>
              <a:t>24 ha </a:t>
            </a:r>
            <a:r>
              <a:rPr lang="de-DE" sz="2400" dirty="0"/>
              <a:t>Silomais, </a:t>
            </a:r>
            <a:r>
              <a:rPr lang="de-DE" sz="2400" dirty="0" smtClean="0"/>
              <a:t>5 ha </a:t>
            </a:r>
            <a:r>
              <a:rPr lang="de-DE" sz="2400" dirty="0"/>
              <a:t>Roggen, </a:t>
            </a:r>
            <a:r>
              <a:rPr lang="de-DE" sz="2400" dirty="0" smtClean="0"/>
              <a:t>29 ha </a:t>
            </a:r>
            <a:r>
              <a:rPr lang="de-DE" sz="2400" dirty="0"/>
              <a:t>Grünland</a:t>
            </a:r>
          </a:p>
          <a:p>
            <a:r>
              <a:rPr lang="de-DE" sz="2400" dirty="0"/>
              <a:t>17 ha Wald</a:t>
            </a:r>
          </a:p>
          <a:p>
            <a:r>
              <a:rPr lang="de-DE" sz="2400" dirty="0" smtClean="0"/>
              <a:t>65 </a:t>
            </a:r>
            <a:r>
              <a:rPr lang="de-DE" sz="2400" dirty="0"/>
              <a:t>Milchkühe </a:t>
            </a:r>
          </a:p>
          <a:p>
            <a:r>
              <a:rPr lang="de-DE" sz="2400" dirty="0" smtClean="0"/>
              <a:t>70 </a:t>
            </a:r>
            <a:r>
              <a:rPr lang="de-DE" sz="2400" dirty="0"/>
              <a:t>weibliche </a:t>
            </a:r>
            <a:r>
              <a:rPr lang="de-DE" sz="2400" dirty="0" smtClean="0"/>
              <a:t>Nachzucht</a:t>
            </a:r>
            <a:endParaRPr lang="de-DE" sz="2400" dirty="0"/>
          </a:p>
          <a:p>
            <a:r>
              <a:rPr lang="de-DE" sz="2400" dirty="0" smtClean="0"/>
              <a:t>650.000 kg Milchverkauf</a:t>
            </a:r>
            <a:endParaRPr lang="de-DE" sz="2400" dirty="0"/>
          </a:p>
          <a:p>
            <a:r>
              <a:rPr lang="de-AT" sz="2400" dirty="0"/>
              <a:t>Seehöhe </a:t>
            </a:r>
            <a:r>
              <a:rPr lang="de-AT" sz="2400" dirty="0" smtClean="0"/>
              <a:t>658 m</a:t>
            </a:r>
            <a:endParaRPr lang="de-AT" sz="2400" dirty="0"/>
          </a:p>
          <a:p>
            <a:r>
              <a:rPr lang="de-AT" sz="2400" dirty="0" smtClean="0"/>
              <a:t>122 </a:t>
            </a:r>
            <a:r>
              <a:rPr lang="de-AT" sz="2400" dirty="0"/>
              <a:t>BHK-Punkte</a:t>
            </a:r>
            <a:endParaRPr lang="de-DE" sz="24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09.04.2014</a:t>
            </a:r>
            <a:endParaRPr lang="de-DE"/>
          </a:p>
        </p:txBody>
      </p:sp>
      <p:pic>
        <p:nvPicPr>
          <p:cNvPr id="1026" name="Picture 2" descr="D:\Fotos\s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56992"/>
            <a:ext cx="3520915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Wirtschaftliche Kennzahlen 2013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400" dirty="0" smtClean="0"/>
          </a:p>
          <a:p>
            <a:r>
              <a:rPr lang="de-DE" sz="2400" dirty="0" smtClean="0"/>
              <a:t>Buchführung Grüner Bericht                          1978</a:t>
            </a:r>
          </a:p>
          <a:p>
            <a:r>
              <a:rPr lang="de-DE" sz="2400" dirty="0" smtClean="0"/>
              <a:t>Gesamt AK                                                       2,6 </a:t>
            </a:r>
          </a:p>
          <a:p>
            <a:r>
              <a:rPr lang="de-DE" sz="2400" dirty="0" smtClean="0"/>
              <a:t>Lieferleistung/Kuh                                        10.653 </a:t>
            </a:r>
          </a:p>
          <a:p>
            <a:r>
              <a:rPr lang="de-DE" sz="2400" dirty="0" smtClean="0"/>
              <a:t>Durchschnittliche Lebensleistung                21.000</a:t>
            </a:r>
          </a:p>
          <a:p>
            <a:r>
              <a:rPr lang="de-DE" sz="2400" dirty="0" smtClean="0"/>
              <a:t>Durchschnittliche </a:t>
            </a:r>
            <a:r>
              <a:rPr lang="de-DE" sz="2400" dirty="0" err="1" smtClean="0"/>
              <a:t>Abgangsl</a:t>
            </a:r>
            <a:r>
              <a:rPr lang="de-DE" sz="2400" dirty="0" smtClean="0"/>
              <a:t>. (4 Jahre)         47.000</a:t>
            </a:r>
          </a:p>
          <a:p>
            <a:r>
              <a:rPr lang="de-DE" sz="2400" dirty="0" smtClean="0"/>
              <a:t>Stalldurchschnitt 55,9 11.000-4,21-3,42    840 F+E</a:t>
            </a:r>
          </a:p>
          <a:p>
            <a:r>
              <a:rPr lang="de-DE" sz="2400" dirty="0" smtClean="0"/>
              <a:t>5 Kühe 				          LL. 100.000 kg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Milchproduktion unter geänderten                www.kappel.or.at Rahmenbedingungen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09.04.2014</a:t>
            </a:r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ppel\Desktop\Vortrag Viehwirtschaft\Fotos\Kuh Sense 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32848" cy="551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Zucht - Zuchtziel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Seit 1984 Holstein</a:t>
            </a:r>
          </a:p>
          <a:p>
            <a:r>
              <a:rPr lang="de-DE" sz="2400" dirty="0" smtClean="0"/>
              <a:t>Leistungsstark (</a:t>
            </a:r>
            <a:r>
              <a:rPr lang="de-DE" sz="2000" dirty="0" smtClean="0"/>
              <a:t>1.Lakt. 8.000kg, dann über 10.000kg)</a:t>
            </a:r>
          </a:p>
          <a:p>
            <a:r>
              <a:rPr lang="de-DE" sz="2400" dirty="0" smtClean="0"/>
              <a:t>Langlebig </a:t>
            </a:r>
            <a:r>
              <a:rPr lang="de-DE" sz="2000" dirty="0" smtClean="0"/>
              <a:t>(Abgangsleistung über 50.000kg)</a:t>
            </a:r>
          </a:p>
          <a:p>
            <a:r>
              <a:rPr lang="de-DE" sz="2400" dirty="0" smtClean="0"/>
              <a:t>Großrahmig </a:t>
            </a:r>
            <a:r>
              <a:rPr lang="de-DE" sz="2000" dirty="0" smtClean="0"/>
              <a:t>(KH 160 cm, beste Fundamente, gute Euter)</a:t>
            </a:r>
            <a:endParaRPr lang="de-DE" sz="24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Milchproduktion unter geänderten                www.kappel.or.at Rahmenbedingungen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09.04.2014</a:t>
            </a:r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976663" cy="363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Fotos\Stallbau\30_03.-07.09.2012\IMG_1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1214"/>
            <a:ext cx="4178892" cy="31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66" y="3700292"/>
            <a:ext cx="4113019" cy="274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7445"/>
            <a:ext cx="4197249" cy="31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5" y="3717031"/>
            <a:ext cx="4087909" cy="27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Schwerpunkte beim neuen Stall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de-DE" sz="2400" dirty="0">
                <a:solidFill>
                  <a:srgbClr val="000000"/>
                </a:solidFill>
              </a:rPr>
              <a:t>Tiergerechtigkeit </a:t>
            </a:r>
            <a:r>
              <a:rPr lang="de-DE" sz="2000" dirty="0" smtClean="0">
                <a:solidFill>
                  <a:srgbClr val="000000"/>
                </a:solidFill>
              </a:rPr>
              <a:t>(Licht, Luft, Temperatur, Platzangebot…)</a:t>
            </a:r>
          </a:p>
          <a:p>
            <a:pPr>
              <a:buClr>
                <a:srgbClr val="000000"/>
              </a:buClr>
            </a:pPr>
            <a:r>
              <a:rPr lang="de-DE" sz="2400" dirty="0" smtClean="0">
                <a:solidFill>
                  <a:srgbClr val="000000"/>
                </a:solidFill>
              </a:rPr>
              <a:t>Kuhkomfort </a:t>
            </a:r>
            <a:r>
              <a:rPr lang="de-DE" sz="2000" dirty="0" smtClean="0">
                <a:solidFill>
                  <a:srgbClr val="000000"/>
                </a:solidFill>
              </a:rPr>
              <a:t>(Liegeboxen, Laufgänge, </a:t>
            </a:r>
            <a:r>
              <a:rPr lang="de-DE" sz="2000" dirty="0" err="1" smtClean="0">
                <a:solidFill>
                  <a:srgbClr val="000000"/>
                </a:solidFill>
              </a:rPr>
              <a:t>Abkalbebereich</a:t>
            </a:r>
            <a:r>
              <a:rPr lang="de-DE" sz="2000" dirty="0" smtClean="0">
                <a:solidFill>
                  <a:srgbClr val="000000"/>
                </a:solidFill>
              </a:rPr>
              <a:t>…) </a:t>
            </a:r>
          </a:p>
          <a:p>
            <a:pPr>
              <a:buClr>
                <a:srgbClr val="000000"/>
              </a:buClr>
            </a:pPr>
            <a:r>
              <a:rPr lang="de-DE" sz="2400" dirty="0" smtClean="0">
                <a:solidFill>
                  <a:srgbClr val="000000"/>
                </a:solidFill>
              </a:rPr>
              <a:t>Arbeitserleichterung </a:t>
            </a:r>
            <a:endParaRPr lang="de-DE" sz="2400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r>
              <a:rPr lang="de-DE" sz="2000" dirty="0" smtClean="0">
                <a:solidFill>
                  <a:srgbClr val="000000"/>
                </a:solidFill>
              </a:rPr>
              <a:t>Automatisches Fütterungssystem</a:t>
            </a:r>
          </a:p>
          <a:p>
            <a:pPr lvl="2">
              <a:buClr>
                <a:srgbClr val="000000"/>
              </a:buClr>
            </a:pPr>
            <a:r>
              <a:rPr lang="de-DE" sz="1600" dirty="0" smtClean="0">
                <a:solidFill>
                  <a:srgbClr val="000000"/>
                </a:solidFill>
              </a:rPr>
              <a:t>6 mal frische Futtervorlage</a:t>
            </a:r>
          </a:p>
          <a:p>
            <a:pPr lvl="2">
              <a:buClr>
                <a:srgbClr val="000000"/>
              </a:buClr>
            </a:pPr>
            <a:r>
              <a:rPr lang="de-DE" sz="1600" dirty="0" smtClean="0">
                <a:solidFill>
                  <a:srgbClr val="000000"/>
                </a:solidFill>
              </a:rPr>
              <a:t>3-4 tägiges Befüllen der Frischmixboxen</a:t>
            </a:r>
          </a:p>
          <a:p>
            <a:pPr lvl="1">
              <a:buClr>
                <a:srgbClr val="000000"/>
              </a:buClr>
            </a:pPr>
            <a:r>
              <a:rPr lang="de-DE" sz="2000" dirty="0" smtClean="0">
                <a:solidFill>
                  <a:srgbClr val="000000"/>
                </a:solidFill>
              </a:rPr>
              <a:t>2x10 Fischgrätenmelkstand</a:t>
            </a:r>
          </a:p>
          <a:p>
            <a:pPr lvl="2">
              <a:buClr>
                <a:srgbClr val="000000"/>
              </a:buClr>
            </a:pPr>
            <a:r>
              <a:rPr lang="de-DE" sz="1600" dirty="0" smtClean="0">
                <a:solidFill>
                  <a:srgbClr val="000000"/>
                </a:solidFill>
              </a:rPr>
              <a:t>Massive Zeiteinsparung – 80 Kühe /Stunde</a:t>
            </a:r>
          </a:p>
          <a:p>
            <a:pPr lvl="2">
              <a:buClr>
                <a:srgbClr val="000000"/>
              </a:buClr>
            </a:pPr>
            <a:r>
              <a:rPr lang="de-DE" sz="1600" dirty="0" smtClean="0">
                <a:solidFill>
                  <a:srgbClr val="000000"/>
                </a:solidFill>
              </a:rPr>
              <a:t>Angenehmes Arbeitsklima – viel Licht und Luft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Milchproduktion unter geänderten                www.kappel.or.at Rahmenbedingungen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032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Schlussfolgerung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Milchproduktion unter geänderten                www.kappel.or.at Rahmenbedingungen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3850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pseln">
  <a:themeElements>
    <a:clrScheme name="Kapseln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Kapsel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eln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</Words>
  <Application>Microsoft Office PowerPoint</Application>
  <PresentationFormat>Bildschirmpräsentation (4:3)</PresentationFormat>
  <Paragraphs>72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Kapseln</vt:lpstr>
      <vt:lpstr>Standarddesign</vt:lpstr>
      <vt:lpstr>41. Viehwirtschaftliche Fachtagung LFZ Raumberg-Gumpenstein 09. und 10 April 2014</vt:lpstr>
      <vt:lpstr>PowerPoint-Präsentation</vt:lpstr>
      <vt:lpstr>Familie</vt:lpstr>
      <vt:lpstr>Betriebsentwicklung Um zu  wissen wohin man will, muss man wissen woher man kommt</vt:lpstr>
      <vt:lpstr>Betrieb</vt:lpstr>
      <vt:lpstr>Wirtschaftliche Kennzahlen 2013</vt:lpstr>
      <vt:lpstr> Zucht - Zuchtziel</vt:lpstr>
      <vt:lpstr>Schwerpunkte beim neuen Stall</vt:lpstr>
      <vt:lpstr>Schlussfolgerung</vt:lpstr>
      <vt:lpstr>Danke für die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MILCHWIRTSCHAFTSTAG</dc:title>
  <dc:creator>Kappel</dc:creator>
  <cp:lastModifiedBy>Kappel</cp:lastModifiedBy>
  <cp:revision>112</cp:revision>
  <dcterms:created xsi:type="dcterms:W3CDTF">2003-12-12T18:37:39Z</dcterms:created>
  <dcterms:modified xsi:type="dcterms:W3CDTF">2014-02-05T18:11:44Z</dcterms:modified>
</cp:coreProperties>
</file>